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5"/>
  </p:notesMasterIdLst>
  <p:sldIdLst>
    <p:sldId id="256" r:id="rId2"/>
    <p:sldId id="281" r:id="rId3"/>
    <p:sldId id="258" r:id="rId4"/>
    <p:sldId id="259" r:id="rId5"/>
    <p:sldId id="260" r:id="rId6"/>
    <p:sldId id="261" r:id="rId7"/>
    <p:sldId id="262" r:id="rId8"/>
    <p:sldId id="291" r:id="rId9"/>
    <p:sldId id="264" r:id="rId10"/>
    <p:sldId id="265" r:id="rId11"/>
    <p:sldId id="280" r:id="rId12"/>
    <p:sldId id="319" r:id="rId13"/>
    <p:sldId id="320" r:id="rId14"/>
    <p:sldId id="266" r:id="rId15"/>
    <p:sldId id="292" r:id="rId16"/>
    <p:sldId id="294" r:id="rId17"/>
    <p:sldId id="296" r:id="rId18"/>
    <p:sldId id="305" r:id="rId19"/>
    <p:sldId id="307" r:id="rId20"/>
    <p:sldId id="308" r:id="rId21"/>
    <p:sldId id="316" r:id="rId22"/>
    <p:sldId id="314" r:id="rId23"/>
    <p:sldId id="317" r:id="rId24"/>
    <p:sldId id="318" r:id="rId25"/>
    <p:sldId id="311" r:id="rId26"/>
    <p:sldId id="313" r:id="rId27"/>
    <p:sldId id="312" r:id="rId28"/>
    <p:sldId id="321" r:id="rId29"/>
    <p:sldId id="315" r:id="rId30"/>
    <p:sldId id="322" r:id="rId31"/>
    <p:sldId id="277" r:id="rId32"/>
    <p:sldId id="276" r:id="rId33"/>
    <p:sldId id="278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8F0"/>
    <a:srgbClr val="DEF1F6"/>
    <a:srgbClr val="6AA9F6"/>
    <a:srgbClr val="66CCFF"/>
    <a:srgbClr val="33CCFF"/>
    <a:srgbClr val="66FFFF"/>
    <a:srgbClr val="7EB5E2"/>
    <a:srgbClr val="003399"/>
    <a:srgbClr val="0066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4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0845399-6B8F-4F36-8887-414559F97689}" type="datetime1">
              <a:rPr lang="ko-KR" altLang="en-US"/>
              <a:pPr lvl="0">
                <a:defRPr/>
              </a:pPr>
              <a:t>2023-11-26(Sun)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146A103-1134-4072-A290-F79DB221C03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2023-11-26(Sun)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2023-11-26(Sun)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2023-11-26(Sun)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2023-11-26(Sun)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2023-11-26(Sun)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2023-11-26(Sun)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2023-11-26(Sun)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2023-11-26(Sun)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2023-11-26(Sun)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2023-11-26(Sun)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79216" y="6602223"/>
            <a:ext cx="22028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2023-11-26(Sun)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2023-11-26(Sun)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2023-11-26(Sun)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" b="-7922"/>
          <a:stretch/>
        </p:blipFill>
        <p:spPr>
          <a:xfrm>
            <a:off x="5956300" y="448413"/>
            <a:ext cx="5999022" cy="62063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450" y="3406141"/>
            <a:ext cx="6413500" cy="45719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CCFF"/>
              </a:solidFill>
            </a:endParaRPr>
          </a:p>
        </p:txBody>
      </p:sp>
      <p:sp>
        <p:nvSpPr>
          <p:cNvPr id="25" name="Text 2"/>
          <p:cNvSpPr/>
          <p:nvPr/>
        </p:nvSpPr>
        <p:spPr>
          <a:xfrm>
            <a:off x="704120" y="2660968"/>
            <a:ext cx="5094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ko-KR" altLang="en-US" sz="5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맛집쓰</a:t>
            </a:r>
            <a:r>
              <a:rPr lang="en-US" altLang="ko-KR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en-US" altLang="ko-KR" sz="4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ver.</a:t>
            </a:r>
            <a:r>
              <a:rPr lang="ko-KR" altLang="en-US" sz="4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대구</a:t>
            </a:r>
            <a:endParaRPr lang="en-US" sz="4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1300" y="3477260"/>
            <a:ext cx="6082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앉아써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[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이현오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장광수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정인혁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최효정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73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35" name="직각 삼각형 3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각 삼각형 3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수행절차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92753"/>
              </p:ext>
            </p:extLst>
          </p:nvPr>
        </p:nvGraphicFramePr>
        <p:xfrm>
          <a:off x="203200" y="1205865"/>
          <a:ext cx="11785600" cy="5259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7120">
                  <a:extLst>
                    <a:ext uri="{9D8B030D-6E8A-4147-A177-3AD203B41FA5}">
                      <a16:colId xmlns:a16="http://schemas.microsoft.com/office/drawing/2014/main" val="1361671647"/>
                    </a:ext>
                  </a:extLst>
                </a:gridCol>
                <a:gridCol w="2357120">
                  <a:extLst>
                    <a:ext uri="{9D8B030D-6E8A-4147-A177-3AD203B41FA5}">
                      <a16:colId xmlns:a16="http://schemas.microsoft.com/office/drawing/2014/main" val="4182633783"/>
                    </a:ext>
                  </a:extLst>
                </a:gridCol>
                <a:gridCol w="2357120">
                  <a:extLst>
                    <a:ext uri="{9D8B030D-6E8A-4147-A177-3AD203B41FA5}">
                      <a16:colId xmlns:a16="http://schemas.microsoft.com/office/drawing/2014/main" val="3909165815"/>
                    </a:ext>
                  </a:extLst>
                </a:gridCol>
                <a:gridCol w="2357120">
                  <a:extLst>
                    <a:ext uri="{9D8B030D-6E8A-4147-A177-3AD203B41FA5}">
                      <a16:colId xmlns:a16="http://schemas.microsoft.com/office/drawing/2014/main" val="1452493986"/>
                    </a:ext>
                  </a:extLst>
                </a:gridCol>
                <a:gridCol w="2357120">
                  <a:extLst>
                    <a:ext uri="{9D8B030D-6E8A-4147-A177-3AD203B41FA5}">
                      <a16:colId xmlns:a16="http://schemas.microsoft.com/office/drawing/2014/main" val="259399806"/>
                    </a:ext>
                  </a:extLst>
                </a:gridCol>
              </a:tblGrid>
              <a:tr h="568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STEP1(11/09~11/10)</a:t>
                      </a:r>
                      <a:endParaRPr lang="ko-KR" altLang="en-US" sz="17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STEP2(11/11~11/13)</a:t>
                      </a:r>
                      <a:endParaRPr lang="ko-KR" altLang="en-US" sz="17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STEP3(11/14~11/19)</a:t>
                      </a:r>
                      <a:endParaRPr lang="ko-KR" altLang="en-US" sz="17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STEP4(11/20~11/22)</a:t>
                      </a:r>
                      <a:endParaRPr lang="ko-KR" altLang="en-US" sz="17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STEP5(11/23~11/24)</a:t>
                      </a:r>
                      <a:endParaRPr lang="ko-KR" altLang="en-US" sz="17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0817121"/>
                  </a:ext>
                </a:extLst>
              </a:tr>
              <a:tr h="46907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233904"/>
                  </a:ext>
                </a:extLst>
              </a:tr>
            </a:tbl>
          </a:graphicData>
        </a:graphic>
      </p:graphicFrame>
      <p:sp>
        <p:nvSpPr>
          <p:cNvPr id="6" name="모서리가 둥근 직사각형 5"/>
          <p:cNvSpPr/>
          <p:nvPr/>
        </p:nvSpPr>
        <p:spPr>
          <a:xfrm>
            <a:off x="303076" y="2126933"/>
            <a:ext cx="2143028" cy="1832503"/>
          </a:xfrm>
          <a:prstGeom prst="roundRect">
            <a:avLst>
              <a:gd name="adj" fmla="val 23972"/>
            </a:avLst>
          </a:prstGeom>
          <a:solidFill>
            <a:srgbClr val="C6E8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주제선정</a:t>
            </a:r>
            <a:endParaRPr lang="en-US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 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지정</a:t>
            </a:r>
            <a:endParaRPr lang="en-US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932982" y="2126933"/>
            <a:ext cx="4028537" cy="629005"/>
          </a:xfrm>
          <a:prstGeom prst="roundRect">
            <a:avLst>
              <a:gd name="adj" fmla="val 23972"/>
            </a:avLst>
          </a:prstGeom>
          <a:solidFill>
            <a:srgbClr val="C6E8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맛집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 DB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연동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회원가입시스템구축</a:t>
            </a:r>
            <a:endParaRPr lang="en-US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365631" y="3072116"/>
            <a:ext cx="3838755" cy="629005"/>
          </a:xfrm>
          <a:prstGeom prst="roundRect">
            <a:avLst>
              <a:gd name="adj" fmla="val 23972"/>
            </a:avLst>
          </a:prstGeom>
          <a:solidFill>
            <a:srgbClr val="C6E8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 DB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연동 조회 시스템 구축</a:t>
            </a:r>
            <a:endParaRPr lang="en-US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7285008" y="4020355"/>
            <a:ext cx="2858752" cy="629005"/>
          </a:xfrm>
          <a:prstGeom prst="roundRect">
            <a:avLst>
              <a:gd name="adj" fmla="val 23972"/>
            </a:avLst>
          </a:prstGeom>
          <a:solidFill>
            <a:srgbClr val="C6E8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재구성 및 </a:t>
            </a:r>
            <a:r>
              <a:rPr lang="ko-KR" altLang="en-US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오류수정</a:t>
            </a:r>
            <a:endParaRPr lang="en-US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343661" y="5196681"/>
            <a:ext cx="3627887" cy="629005"/>
          </a:xfrm>
          <a:prstGeom prst="roundRect">
            <a:avLst>
              <a:gd name="adj" fmla="val 23972"/>
            </a:avLst>
          </a:prstGeom>
          <a:solidFill>
            <a:srgbClr val="C6E8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PPT 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작성 및 </a:t>
            </a:r>
            <a:r>
              <a:rPr lang="ko-KR" altLang="en-US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발표준비</a:t>
            </a:r>
            <a:endParaRPr lang="en-US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8686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35" name="직각 삼각형 3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각 삼각형 3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수행절차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 데이터 소개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4"/>
          <a:stretch/>
        </p:blipFill>
        <p:spPr>
          <a:xfrm>
            <a:off x="568714" y="1916679"/>
            <a:ext cx="8582025" cy="13024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1441033"/>
            <a:ext cx="4619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0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맛집 </a:t>
            </a:r>
            <a:r>
              <a:rPr lang="en-US" altLang="ko-KR" sz="20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endParaRPr lang="ko-KR" altLang="en-US" sz="20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50" y="1436301"/>
            <a:ext cx="1704975" cy="40957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35884" y="3308438"/>
            <a:ext cx="4619212" cy="424872"/>
            <a:chOff x="535884" y="3299202"/>
            <a:chExt cx="4619212" cy="4248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95F627-55D1-E011-B02F-83023BB3539B}"/>
                </a:ext>
              </a:extLst>
            </p:cNvPr>
            <p:cNvSpPr txBox="1"/>
            <p:nvPr/>
          </p:nvSpPr>
          <p:spPr>
            <a:xfrm>
              <a:off x="535884" y="3311583"/>
              <a:ext cx="4619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2. </a:t>
              </a:r>
              <a:r>
                <a:rPr lang="ko-KR" altLang="en-US" sz="20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지도 </a:t>
              </a:r>
              <a:r>
                <a:rPr lang="en-US" altLang="ko-KR" sz="20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API</a:t>
              </a:r>
              <a:endParaRPr lang="ko-KR" altLang="en-US" sz="20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50" b="15647"/>
            <a:stretch/>
          </p:blipFill>
          <p:spPr>
            <a:xfrm>
              <a:off x="2990096" y="3299202"/>
              <a:ext cx="819150" cy="424872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14" y="3821546"/>
            <a:ext cx="10058400" cy="246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44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35" name="직각 삼각형 3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각 삼각형 3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수행절차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명세서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36" y="1386063"/>
            <a:ext cx="7792528" cy="531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22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35" name="직각 삼각형 3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각 삼각형 3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수행절차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명세서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15" y="1587996"/>
            <a:ext cx="10376570" cy="368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10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" b="-7922"/>
          <a:stretch/>
        </p:blipFill>
        <p:spPr>
          <a:xfrm>
            <a:off x="5956300" y="448413"/>
            <a:ext cx="5999022" cy="62063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450" y="3406141"/>
            <a:ext cx="6413500" cy="45719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CCFF"/>
              </a:solidFill>
            </a:endParaRPr>
          </a:p>
        </p:txBody>
      </p:sp>
      <p:sp>
        <p:nvSpPr>
          <p:cNvPr id="25" name="Text 2"/>
          <p:cNvSpPr/>
          <p:nvPr/>
        </p:nvSpPr>
        <p:spPr>
          <a:xfrm>
            <a:off x="704120" y="2660968"/>
            <a:ext cx="5094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5468"/>
              </a:lnSpc>
            </a:pPr>
            <a:r>
              <a:rPr lang="ko-KR" altLang="en-US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5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en-US" sz="5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3593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 시스템 구축 소스코드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DBUserHelper.cs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911622" y="5113359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연동 메서드 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ConnectDB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3" y="1737701"/>
            <a:ext cx="5451550" cy="316035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72" y="1737701"/>
            <a:ext cx="5193098" cy="31428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6631106" y="5113359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 메서드 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RegisterUser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49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 시스템 구축 소스코드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DBUserHelper.cs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3" y="1737701"/>
            <a:ext cx="5451550" cy="3142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761310" y="5119689"/>
            <a:ext cx="49198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중복체크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메서드 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CheckUserIdExists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962" y="1737701"/>
            <a:ext cx="5239434" cy="3142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6631106" y="5113359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ID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찾기 메서드 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FindUserIdByName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8268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3" y="968260"/>
            <a:ext cx="60034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대구광역시 맛집</a:t>
            </a:r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연동 소스 코드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DBHelper.cs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911622" y="5113359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연동 메서드 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ConnectDB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3" y="1828800"/>
            <a:ext cx="5451550" cy="32106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78" y="1828799"/>
            <a:ext cx="5511669" cy="32106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6631106" y="5113359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조회 메서드 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selectQuery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696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73889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대구광역시 맛집</a:t>
            </a:r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연동 소스 코드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2)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DataManager.cs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68729" y="1857599"/>
            <a:ext cx="11254542" cy="3142802"/>
            <a:chOff x="535884" y="1737701"/>
            <a:chExt cx="11254542" cy="314280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884" y="1737701"/>
              <a:ext cx="5763316" cy="314280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5456" y="1737701"/>
              <a:ext cx="5324970" cy="314280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911622" y="5113359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맛집 조회 메서드 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majipLoad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6631106" y="5113359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구별 조회 메서드 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Gu_Load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198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9" y="1857599"/>
            <a:ext cx="5698836" cy="31428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783702" y="5120299"/>
            <a:ext cx="5055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음식 </a:t>
            </a:r>
            <a:r>
              <a:rPr lang="ko-KR" altLang="en-US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카테고리별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조회 메서드 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Cg_Load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73889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대구광역시 맛집</a:t>
            </a:r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연동 소스 코드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2)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DataManager.cs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185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102784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" b="-7922"/>
          <a:stretch/>
        </p:blipFill>
        <p:spPr>
          <a:xfrm>
            <a:off x="5956300" y="448413"/>
            <a:ext cx="5999022" cy="6206372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82027" y="1440264"/>
            <a:ext cx="5559973" cy="4848017"/>
            <a:chOff x="282027" y="1440264"/>
            <a:chExt cx="5559973" cy="4848017"/>
          </a:xfrm>
        </p:grpSpPr>
        <p:grpSp>
          <p:nvGrpSpPr>
            <p:cNvPr id="23" name="그룹 22"/>
            <p:cNvGrpSpPr/>
            <p:nvPr/>
          </p:nvGrpSpPr>
          <p:grpSpPr>
            <a:xfrm>
              <a:off x="282027" y="1440264"/>
              <a:ext cx="5559973" cy="609600"/>
              <a:chOff x="282027" y="1440264"/>
              <a:chExt cx="5559973" cy="609600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723900" y="1611307"/>
                <a:ext cx="5118100" cy="436964"/>
              </a:xfrm>
              <a:prstGeom prst="rect">
                <a:avLst/>
              </a:prstGeom>
              <a:solidFill>
                <a:schemeClr val="accent1">
                  <a:lumMod val="25000"/>
                  <a:lumOff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프로젝트 개요</a:t>
                </a: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282027" y="1440264"/>
                <a:ext cx="609600" cy="609600"/>
              </a:xfrm>
              <a:prstGeom prst="roundRect">
                <a:avLst/>
              </a:prstGeom>
              <a:solidFill>
                <a:schemeClr val="accent1">
                  <a:lumMod val="50000"/>
                  <a:lumOff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0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1</a:t>
                </a:r>
                <a:endParaRPr lang="ko-KR" altLang="en-US" sz="3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723900" y="2460245"/>
              <a:ext cx="5118100" cy="436964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팀 소개</a:t>
              </a: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82027" y="2289202"/>
              <a:ext cx="609600" cy="609600"/>
            </a:xfrm>
            <a:prstGeom prst="roundRect">
              <a:avLst/>
            </a:prstGeom>
            <a:solidFill>
              <a:schemeClr val="accent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3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23900" y="3313561"/>
              <a:ext cx="5118100" cy="436964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구성원 소개</a:t>
              </a: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282027" y="3142518"/>
              <a:ext cx="609600" cy="609600"/>
            </a:xfrm>
            <a:prstGeom prst="roundRect">
              <a:avLst/>
            </a:prstGeom>
            <a:solidFill>
              <a:schemeClr val="accent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sz="3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23900" y="4165284"/>
              <a:ext cx="5118100" cy="436964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</a:t>
              </a:r>
              <a:r>
                <a:rPr lang="ko-KR" altLang="en-US" sz="2400" b="1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수행절차</a:t>
              </a:r>
              <a:endParaRPr lang="ko-KR" altLang="en-US" sz="2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282027" y="3994241"/>
              <a:ext cx="609600" cy="609600"/>
            </a:xfrm>
            <a:prstGeom prst="roundRect">
              <a:avLst/>
            </a:prstGeom>
            <a:solidFill>
              <a:schemeClr val="accent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endParaRPr lang="ko-KR" altLang="en-US" sz="3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723900" y="5013128"/>
              <a:ext cx="5118100" cy="436964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</a:t>
              </a:r>
              <a:r>
                <a:rPr lang="ko-KR" altLang="en-US" sz="2400" b="1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수행결과</a:t>
              </a:r>
              <a:endParaRPr lang="ko-KR" altLang="en-US" sz="2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282027" y="4842085"/>
              <a:ext cx="609600" cy="609600"/>
            </a:xfrm>
            <a:prstGeom prst="roundRect">
              <a:avLst/>
            </a:prstGeom>
            <a:solidFill>
              <a:schemeClr val="accent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5</a:t>
              </a:r>
              <a:endParaRPr lang="ko-KR" altLang="en-US" sz="3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23900" y="5849724"/>
              <a:ext cx="5118100" cy="436964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자체 </a:t>
              </a:r>
              <a:r>
                <a:rPr lang="ko-KR" altLang="en-US" sz="2400" b="1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평가의견</a:t>
              </a:r>
              <a:endParaRPr lang="ko-KR" altLang="en-US" sz="2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282027" y="5678681"/>
              <a:ext cx="609600" cy="609600"/>
            </a:xfrm>
            <a:prstGeom prst="roundRect">
              <a:avLst/>
            </a:prstGeom>
            <a:solidFill>
              <a:schemeClr val="accent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6</a:t>
              </a:r>
              <a:endParaRPr lang="ko-KR" altLang="en-US" sz="3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428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en-US" altLang="ko-KR" sz="2200" b="1" dirty="0" err="1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Kakao</a:t>
            </a:r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</a:t>
            </a:r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이용 소스 코드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KakaoAPI.cs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31936" y="1857599"/>
            <a:ext cx="10728129" cy="3142802"/>
            <a:chOff x="753632" y="1857599"/>
            <a:chExt cx="10728129" cy="314280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632" y="1857599"/>
              <a:ext cx="5193510" cy="314280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287" y="1857599"/>
              <a:ext cx="5014474" cy="314280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810931" y="5092440"/>
            <a:ext cx="106491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Kakao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 메서드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: </a:t>
            </a:r>
            <a:r>
              <a:rPr lang="en-US" altLang="ko-KR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SelectMap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2563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애플리케이션 구조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Login.cs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8" y="2182482"/>
            <a:ext cx="4690149" cy="250836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806" y="1591790"/>
            <a:ext cx="5019412" cy="35080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774011" y="5099810"/>
            <a:ext cx="10466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아이디찾기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비밀번호찾기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 별 폼 구성</a:t>
            </a:r>
          </a:p>
        </p:txBody>
      </p:sp>
    </p:spTree>
    <p:extLst>
      <p:ext uri="{BB962C8B-B14F-4D97-AF65-F5344CB8AC3E}">
        <p14:creationId xmlns:p14="http://schemas.microsoft.com/office/powerpoint/2010/main" val="432320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애플리케이션 구조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2) Sign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Up.cs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13" y="1737700"/>
            <a:ext cx="4295953" cy="478386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657177" y="1755251"/>
            <a:ext cx="5748933" cy="3715107"/>
            <a:chOff x="5657177" y="1755251"/>
            <a:chExt cx="5748933" cy="371510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3141" y="1755251"/>
              <a:ext cx="5357004" cy="314280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95F627-55D1-E011-B02F-83023BB3539B}"/>
                </a:ext>
              </a:extLst>
            </p:cNvPr>
            <p:cNvSpPr txBox="1"/>
            <p:nvPr/>
          </p:nvSpPr>
          <p:spPr>
            <a:xfrm>
              <a:off x="5657177" y="5039471"/>
              <a:ext cx="57489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유저 중복 체크 메서드 </a:t>
              </a:r>
              <a:r>
                <a:rPr lang="en-US" altLang="ko-KR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en-US" altLang="ko-KR" sz="2200" b="1" dirty="0" err="1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Dcheckbutton_Click</a:t>
              </a:r>
              <a:r>
                <a:rPr lang="en-US" altLang="ko-KR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502895" y="2555428"/>
            <a:ext cx="6057496" cy="2189115"/>
            <a:chOff x="624904" y="1352980"/>
            <a:chExt cx="6057496" cy="218911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95F627-55D1-E011-B02F-83023BB3539B}"/>
                </a:ext>
              </a:extLst>
            </p:cNvPr>
            <p:cNvSpPr txBox="1"/>
            <p:nvPr/>
          </p:nvSpPr>
          <p:spPr>
            <a:xfrm>
              <a:off x="624904" y="3111208"/>
              <a:ext cx="605749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글자 제한 메서드 </a:t>
              </a:r>
              <a:r>
                <a:rPr lang="en-US" altLang="ko-KR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en-US" altLang="ko-KR" sz="2200" b="1" dirty="0" err="1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NametextBox_TextChanged</a:t>
              </a:r>
              <a:endPara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150" y="1352980"/>
              <a:ext cx="5357004" cy="17718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930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애플리케이션 구조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3)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FindID.cs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61" y="1737700"/>
            <a:ext cx="3636256" cy="478386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657177" y="1755251"/>
            <a:ext cx="5748933" cy="3715107"/>
            <a:chOff x="5657177" y="1755251"/>
            <a:chExt cx="5748933" cy="371510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0286" y="1755251"/>
              <a:ext cx="4822714" cy="314280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95F627-55D1-E011-B02F-83023BB3539B}"/>
                </a:ext>
              </a:extLst>
            </p:cNvPr>
            <p:cNvSpPr txBox="1"/>
            <p:nvPr/>
          </p:nvSpPr>
          <p:spPr>
            <a:xfrm>
              <a:off x="5657177" y="5039471"/>
              <a:ext cx="57489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 시 체크 메서드 </a:t>
              </a:r>
              <a:r>
                <a:rPr lang="en-US" altLang="ko-KR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en-US" altLang="ko-KR" sz="2200" b="1" dirty="0" err="1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Fncheckbutton_Click</a:t>
              </a:r>
              <a:r>
                <a:rPr lang="en-US" altLang="ko-KR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391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애플리케이션 구조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4)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FindPWD.cs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61" y="1765426"/>
            <a:ext cx="3636256" cy="472841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657177" y="1864318"/>
            <a:ext cx="5748933" cy="3606040"/>
            <a:chOff x="5657177" y="1864318"/>
            <a:chExt cx="5748933" cy="360604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9992" y="1864318"/>
              <a:ext cx="5163302" cy="301618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95F627-55D1-E011-B02F-83023BB3539B}"/>
                </a:ext>
              </a:extLst>
            </p:cNvPr>
            <p:cNvSpPr txBox="1"/>
            <p:nvPr/>
          </p:nvSpPr>
          <p:spPr>
            <a:xfrm>
              <a:off x="5657177" y="5039471"/>
              <a:ext cx="57489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 시 체크 메서드 </a:t>
              </a:r>
              <a:r>
                <a:rPr lang="en-US" altLang="ko-KR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en-US" altLang="ko-KR" sz="2200" b="1" dirty="0" err="1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Fncheckbutton_Click</a:t>
              </a:r>
              <a:r>
                <a:rPr lang="en-US" altLang="ko-KR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854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애플리케이션 구조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5)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MainForm.cs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53742" y="1857599"/>
            <a:ext cx="10684516" cy="3142802"/>
            <a:chOff x="697105" y="1857599"/>
            <a:chExt cx="10684516" cy="314280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857599"/>
              <a:ext cx="5285621" cy="314280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105" y="1857599"/>
              <a:ext cx="4701790" cy="314280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774011" y="5099810"/>
            <a:ext cx="10466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 이름 </a:t>
            </a:r>
            <a:r>
              <a:rPr lang="ko-KR" altLang="en-US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클릭시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DataManager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Gu_Load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메서드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</a:t>
            </a:r>
          </a:p>
        </p:txBody>
      </p:sp>
    </p:spTree>
    <p:extLst>
      <p:ext uri="{BB962C8B-B14F-4D97-AF65-F5344CB8AC3E}">
        <p14:creationId xmlns:p14="http://schemas.microsoft.com/office/powerpoint/2010/main" val="2811297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애플리케이션 구조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6)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MatjipDataForm.cs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41" y="1857599"/>
            <a:ext cx="5086342" cy="3142801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774011" y="1857599"/>
            <a:ext cx="10742253" cy="4011652"/>
            <a:chOff x="774011" y="1857599"/>
            <a:chExt cx="10742253" cy="401165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0746" y="1857599"/>
              <a:ext cx="5105518" cy="314280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95F627-55D1-E011-B02F-83023BB3539B}"/>
                </a:ext>
              </a:extLst>
            </p:cNvPr>
            <p:cNvSpPr txBox="1"/>
            <p:nvPr/>
          </p:nvSpPr>
          <p:spPr>
            <a:xfrm>
              <a:off x="774011" y="5099810"/>
              <a:ext cx="104662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err="1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dataGridViewCellClick</a:t>
              </a:r>
              <a:r>
                <a:rPr lang="en-US" altLang="ko-KR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메서드</a:t>
              </a:r>
              <a:endPara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en-US" altLang="ko-KR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데이터그리드뷰 </a:t>
              </a:r>
              <a:r>
                <a:rPr lang="ko-KR" altLang="en-US" sz="2200" b="1" dirty="0" err="1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클릭시</a:t>
              </a:r>
              <a:r>
                <a:rPr lang="ko-KR" altLang="en-US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옆 상단 </a:t>
              </a:r>
              <a:r>
                <a:rPr lang="ko-KR" altLang="en-US" sz="2200" b="1" dirty="0" err="1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텍스트박스</a:t>
              </a:r>
              <a:r>
                <a:rPr lang="ko-KR" altLang="en-US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채우는 기능 및 지도</a:t>
              </a:r>
              <a:r>
                <a:rPr lang="en-US" altLang="ko-KR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API </a:t>
              </a:r>
              <a:r>
                <a:rPr lang="ko-KR" altLang="en-US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이용 위치 조회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202392" y="1857599"/>
            <a:ext cx="5313872" cy="4023496"/>
            <a:chOff x="6202392" y="1857599"/>
            <a:chExt cx="5313872" cy="402349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2392" y="1857599"/>
              <a:ext cx="5313872" cy="316436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95F627-55D1-E011-B02F-83023BB3539B}"/>
                </a:ext>
              </a:extLst>
            </p:cNvPr>
            <p:cNvSpPr txBox="1"/>
            <p:nvPr/>
          </p:nvSpPr>
          <p:spPr>
            <a:xfrm>
              <a:off x="6549722" y="5111654"/>
              <a:ext cx="46192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b="1" dirty="0" err="1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즐겨찾기</a:t>
              </a:r>
              <a:r>
                <a:rPr lang="ko-KR" altLang="en-US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등록 메서드</a:t>
              </a:r>
              <a:r>
                <a:rPr lang="en-US" altLang="ko-KR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2200" b="1" dirty="0" err="1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MyPlace_button_Click</a:t>
              </a:r>
              <a:endPara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965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애플리케이션 구조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7)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Myplace.cs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userContrrol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09" y="1854129"/>
            <a:ext cx="4744325" cy="31428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849065" y="5113359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개인별 맛집 </a:t>
            </a:r>
            <a:r>
              <a:rPr lang="ko-KR" altLang="en-US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즐겨찾기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6038545" y="1881565"/>
            <a:ext cx="5324970" cy="3662681"/>
            <a:chOff x="6038545" y="1881565"/>
            <a:chExt cx="5324970" cy="36626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8545" y="1881565"/>
              <a:ext cx="5324970" cy="311883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95F627-55D1-E011-B02F-83023BB3539B}"/>
                </a:ext>
              </a:extLst>
            </p:cNvPr>
            <p:cNvSpPr txBox="1"/>
            <p:nvPr/>
          </p:nvSpPr>
          <p:spPr>
            <a:xfrm>
              <a:off x="6038545" y="5113359"/>
              <a:ext cx="52117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 err="1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즐겨찾기</a:t>
              </a:r>
              <a:r>
                <a:rPr lang="ko-KR" altLang="en-US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조회 메서드 </a:t>
              </a:r>
              <a:r>
                <a:rPr lang="en-US" altLang="ko-KR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en-US" altLang="ko-KR" sz="2200" b="1" dirty="0" err="1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BindMyPlaceDate</a:t>
              </a:r>
              <a:endPara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82" y="4100892"/>
            <a:ext cx="1076325" cy="21907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917691" y="1881565"/>
            <a:ext cx="5437882" cy="3650895"/>
            <a:chOff x="4544117" y="405438"/>
            <a:chExt cx="5437882" cy="365089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029" y="405438"/>
              <a:ext cx="5324970" cy="322000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95F627-55D1-E011-B02F-83023BB3539B}"/>
                </a:ext>
              </a:extLst>
            </p:cNvPr>
            <p:cNvSpPr txBox="1"/>
            <p:nvPr/>
          </p:nvSpPr>
          <p:spPr>
            <a:xfrm>
              <a:off x="4544117" y="3625446"/>
              <a:ext cx="54378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 err="1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즐겨찾기</a:t>
              </a:r>
              <a:r>
                <a:rPr lang="ko-KR" altLang="en-US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삭제 메서드 </a:t>
              </a:r>
              <a:r>
                <a:rPr lang="en-US" altLang="ko-KR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en-US" altLang="ko-KR" sz="2200" b="1" dirty="0" err="1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DeleteSelectedRow</a:t>
              </a:r>
              <a:endPara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886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891D9DF-A58D-466B-A20A-7771A5625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85" y="1812135"/>
            <a:ext cx="4718876" cy="3208183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애플리케이션 구조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7)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MatjipStat.cs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userContrrol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849065" y="5113359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CBBD8A-64FF-CD0E-3E4B-187451DAF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44" y="4547603"/>
            <a:ext cx="1266825" cy="2000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BC104E-6EC2-11AB-9AB9-2A10A245B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632" y="1812134"/>
            <a:ext cx="6280097" cy="373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5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2200" b="1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 영상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" b="-7922"/>
          <a:stretch/>
        </p:blipFill>
        <p:spPr>
          <a:xfrm>
            <a:off x="5956300" y="448413"/>
            <a:ext cx="5999022" cy="6206372"/>
          </a:xfrm>
          <a:prstGeom prst="rect">
            <a:avLst/>
          </a:prstGeom>
        </p:spPr>
      </p:pic>
      <p:pic>
        <p:nvPicPr>
          <p:cNvPr id="2" name="맛집쓰-!!!!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3014" y="1457266"/>
            <a:ext cx="10245971" cy="508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6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" b="-7922"/>
          <a:stretch/>
        </p:blipFill>
        <p:spPr>
          <a:xfrm>
            <a:off x="5956300" y="448413"/>
            <a:ext cx="5999022" cy="62063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450" y="3406141"/>
            <a:ext cx="6413500" cy="45719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CCFF"/>
              </a:solidFill>
            </a:endParaRPr>
          </a:p>
        </p:txBody>
      </p:sp>
      <p:sp>
        <p:nvSpPr>
          <p:cNvPr id="25" name="Text 2"/>
          <p:cNvSpPr/>
          <p:nvPr/>
        </p:nvSpPr>
        <p:spPr>
          <a:xfrm>
            <a:off x="704120" y="2660968"/>
            <a:ext cx="5094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ko-KR" altLang="en-US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  <a:endParaRPr lang="en-US" sz="5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490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" b="-7922"/>
          <a:stretch/>
        </p:blipFill>
        <p:spPr>
          <a:xfrm>
            <a:off x="5956300" y="448413"/>
            <a:ext cx="5999022" cy="62063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450" y="3406141"/>
            <a:ext cx="6413500" cy="45719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CCFF"/>
              </a:solidFill>
            </a:endParaRPr>
          </a:p>
        </p:txBody>
      </p:sp>
      <p:sp>
        <p:nvSpPr>
          <p:cNvPr id="25" name="Text 2"/>
          <p:cNvSpPr/>
          <p:nvPr/>
        </p:nvSpPr>
        <p:spPr>
          <a:xfrm>
            <a:off x="704120" y="2660968"/>
            <a:ext cx="5094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algn="ctr">
              <a:lnSpc>
                <a:spcPts val="5468"/>
              </a:lnSpc>
              <a:buNone/>
            </a:pPr>
            <a:r>
              <a:rPr lang="ko-KR" altLang="en-US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자체 평가 의견</a:t>
            </a:r>
            <a:endParaRPr lang="en-US" sz="5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1138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31" name="직각 삼각형 30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직각 삼각형 36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24" name="직선 연결선 23"/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5884" y="436686"/>
            <a:ext cx="2964273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500" b="1" dirty="0">
                <a:latin typeface="나눔고딕 ExtraBold"/>
                <a:ea typeface="나눔고딕 ExtraBold"/>
              </a:rPr>
              <a:t>자체 평가 의견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733245" y="1233577"/>
            <a:ext cx="10392184" cy="5051797"/>
            <a:chOff x="733245" y="1233577"/>
            <a:chExt cx="10392184" cy="5051797"/>
          </a:xfrm>
        </p:grpSpPr>
        <p:sp>
          <p:nvSpPr>
            <p:cNvPr id="2" name="직사각형 1"/>
            <p:cNvSpPr/>
            <p:nvPr/>
          </p:nvSpPr>
          <p:spPr>
            <a:xfrm>
              <a:off x="733245" y="1233577"/>
              <a:ext cx="5124091" cy="2461413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33245" y="3823961"/>
              <a:ext cx="5124091" cy="2461413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6001338" y="1233577"/>
              <a:ext cx="5124091" cy="2461413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6001338" y="3823961"/>
              <a:ext cx="5124091" cy="2461413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929" y="698439"/>
            <a:ext cx="2188576" cy="218857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955" y="4837226"/>
            <a:ext cx="1701760" cy="170176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77" y="4712400"/>
            <a:ext cx="1834846" cy="183484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910977"/>
            <a:ext cx="1714967" cy="1714967"/>
          </a:xfrm>
          <a:prstGeom prst="rect">
            <a:avLst/>
          </a:prstGeom>
        </p:spPr>
      </p:pic>
      <p:sp>
        <p:nvSpPr>
          <p:cNvPr id="14" name="물결 13"/>
          <p:cNvSpPr/>
          <p:nvPr/>
        </p:nvSpPr>
        <p:spPr>
          <a:xfrm>
            <a:off x="1866479" y="1268138"/>
            <a:ext cx="1724623" cy="621437"/>
          </a:xfrm>
          <a:prstGeom prst="wav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현 오</a:t>
            </a:r>
          </a:p>
        </p:txBody>
      </p:sp>
      <p:sp>
        <p:nvSpPr>
          <p:cNvPr id="56" name="물결 55"/>
          <p:cNvSpPr/>
          <p:nvPr/>
        </p:nvSpPr>
        <p:spPr>
          <a:xfrm>
            <a:off x="1004167" y="3916836"/>
            <a:ext cx="1724623" cy="621437"/>
          </a:xfrm>
          <a:prstGeom prst="wav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 인 혁</a:t>
            </a:r>
          </a:p>
        </p:txBody>
      </p:sp>
      <p:sp>
        <p:nvSpPr>
          <p:cNvPr id="58" name="물결 57"/>
          <p:cNvSpPr/>
          <p:nvPr/>
        </p:nvSpPr>
        <p:spPr>
          <a:xfrm>
            <a:off x="6173390" y="3920703"/>
            <a:ext cx="1724623" cy="621437"/>
          </a:xfrm>
          <a:prstGeom prst="wav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 효 정</a:t>
            </a:r>
          </a:p>
        </p:txBody>
      </p:sp>
      <p:sp>
        <p:nvSpPr>
          <p:cNvPr id="59" name="물결 58"/>
          <p:cNvSpPr/>
          <p:nvPr/>
        </p:nvSpPr>
        <p:spPr>
          <a:xfrm>
            <a:off x="6173391" y="1268138"/>
            <a:ext cx="1724623" cy="621437"/>
          </a:xfrm>
          <a:prstGeom prst="wav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 광 수</a:t>
            </a:r>
          </a:p>
        </p:txBody>
      </p:sp>
      <p:sp>
        <p:nvSpPr>
          <p:cNvPr id="62" name="타원형 설명선 61"/>
          <p:cNvSpPr/>
          <p:nvPr/>
        </p:nvSpPr>
        <p:spPr>
          <a:xfrm>
            <a:off x="6072996" y="1996795"/>
            <a:ext cx="4097547" cy="1573554"/>
          </a:xfrm>
          <a:prstGeom prst="wedgeEllipseCallout">
            <a:avLst>
              <a:gd name="adj1" fmla="val 51439"/>
              <a:gd name="adj2" fmla="val -4354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프로젝트를 통해 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C#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ko-KR" altLang="en-US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객체지향적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특성을 활용하여 효율적이고 모듈화된 코드를 작성하는 법에 대한 이해를 높일 수 있었습니다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5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타원형 설명선 20"/>
          <p:cNvSpPr/>
          <p:nvPr/>
        </p:nvSpPr>
        <p:spPr>
          <a:xfrm>
            <a:off x="1542328" y="1996795"/>
            <a:ext cx="4097547" cy="1573554"/>
          </a:xfrm>
          <a:prstGeom prst="wedgeEllipseCallout">
            <a:avLst>
              <a:gd name="adj1" fmla="val -45614"/>
              <a:gd name="adj2" fmla="val -4518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현오 님도 적당히 사랑합니다💢</a:t>
            </a:r>
            <a:endParaRPr lang="en-US" altLang="ko-KR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by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예원</a:t>
            </a:r>
            <a:endParaRPr lang="ko-KR" altLang="en-US" sz="15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ko-KR" altLang="en-US" sz="15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타원형 설명선 21"/>
          <p:cNvSpPr/>
          <p:nvPr/>
        </p:nvSpPr>
        <p:spPr>
          <a:xfrm>
            <a:off x="1654471" y="4581550"/>
            <a:ext cx="4097547" cy="1573554"/>
          </a:xfrm>
          <a:prstGeom prst="wedgeEllipseCallout">
            <a:avLst>
              <a:gd name="adj1" fmla="val -53403"/>
              <a:gd name="adj2" fmla="val 140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프로젝트를 진행하면서 초반에 주제도 한 번 바꾸고 어떻게 할 지 몰라 막막했는데 그래도 조원들 모두 힘을 합쳐 잘 마무리 지을 수 있어서 좋았습니다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!!!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맛집 </a:t>
            </a:r>
            <a:r>
              <a:rPr lang="ko-KR" altLang="en-US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ㄱㄱ</a:t>
            </a:r>
            <a:endParaRPr lang="ko-KR" altLang="en-US" sz="15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타원형 설명선 22"/>
          <p:cNvSpPr/>
          <p:nvPr/>
        </p:nvSpPr>
        <p:spPr>
          <a:xfrm>
            <a:off x="6057042" y="4581550"/>
            <a:ext cx="4097547" cy="1573554"/>
          </a:xfrm>
          <a:prstGeom prst="wedgeEllipseCallout">
            <a:avLst>
              <a:gd name="adj1" fmla="val 51860"/>
              <a:gd name="adj2" fmla="val 419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효정아 사랑해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~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💖 </a:t>
            </a:r>
            <a:endParaRPr lang="en-US" altLang="ko-KR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by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예원</a:t>
            </a:r>
            <a:endParaRPr lang="ko-KR" altLang="en-US" sz="15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ko-KR" altLang="en-US" sz="15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" b="-7922"/>
          <a:stretch/>
        </p:blipFill>
        <p:spPr>
          <a:xfrm>
            <a:off x="5956300" y="448413"/>
            <a:ext cx="5999022" cy="62063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450" y="3406141"/>
            <a:ext cx="6413500" cy="45719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CCFF"/>
              </a:solidFill>
            </a:endParaRPr>
          </a:p>
        </p:txBody>
      </p:sp>
      <p:sp>
        <p:nvSpPr>
          <p:cNvPr id="25" name="Text 2"/>
          <p:cNvSpPr/>
          <p:nvPr/>
        </p:nvSpPr>
        <p:spPr>
          <a:xfrm>
            <a:off x="704120" y="2660968"/>
            <a:ext cx="5094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algn="ctr">
              <a:lnSpc>
                <a:spcPts val="5468"/>
              </a:lnSpc>
              <a:buNone/>
            </a:pPr>
            <a:r>
              <a:rPr lang="ko-KR" altLang="en-US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질문 있으신 분</a:t>
            </a:r>
            <a:r>
              <a:rPr lang="en-US" altLang="ko-KR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?!</a:t>
            </a:r>
            <a:endParaRPr lang="en-US" sz="5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874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3" name="직각 삼각형 2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각 삼각형 3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889250" y="3406141"/>
            <a:ext cx="6413500" cy="45719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CCFF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3548920" y="2660968"/>
            <a:ext cx="5094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ko-KR" altLang="en-US" sz="5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  사  합  </a:t>
            </a:r>
            <a:r>
              <a:rPr lang="ko-KR" altLang="en-US" sz="5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니</a:t>
            </a:r>
            <a:r>
              <a:rPr lang="ko-KR" altLang="en-US" sz="5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다</a:t>
            </a:r>
            <a:endParaRPr lang="en-US" sz="5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5041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283923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325D4C-BF69-4035-9EEE-59D4729F3114}"/>
              </a:ext>
            </a:extLst>
          </p:cNvPr>
          <p:cNvGrpSpPr/>
          <p:nvPr/>
        </p:nvGrpSpPr>
        <p:grpSpPr>
          <a:xfrm>
            <a:off x="1155032" y="1609892"/>
            <a:ext cx="9881937" cy="2899319"/>
            <a:chOff x="1163052" y="2308302"/>
            <a:chExt cx="9881937" cy="289931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A5307A-7061-2C99-EFD9-9DB49BFE7DF7}"/>
                </a:ext>
              </a:extLst>
            </p:cNvPr>
            <p:cNvSpPr txBox="1"/>
            <p:nvPr/>
          </p:nvSpPr>
          <p:spPr>
            <a:xfrm>
              <a:off x="4178022" y="2308302"/>
              <a:ext cx="3695242" cy="7848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4500" b="1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맛집쓰</a:t>
              </a:r>
              <a:r>
                <a:rPr lang="en-US" altLang="ko-KR" sz="45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33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ver.</a:t>
              </a:r>
              <a:r>
                <a:rPr lang="ko-KR" altLang="en-US" sz="33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대구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DD119E-B44E-299A-74AF-55970C1B59DE}"/>
                </a:ext>
              </a:extLst>
            </p:cNvPr>
            <p:cNvSpPr txBox="1"/>
            <p:nvPr/>
          </p:nvSpPr>
          <p:spPr>
            <a:xfrm>
              <a:off x="3736224" y="3319379"/>
              <a:ext cx="473559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대구광역시에서 맛집으로 보증하는 데이터만 추출하여 </a:t>
              </a:r>
              <a:endParaRPr lang="en-US" altLang="ko-KR" sz="1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5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사용자가 </a:t>
              </a:r>
              <a:r>
                <a:rPr lang="ko-KR" altLang="en-US" sz="1500" b="1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즐겨찾기한</a:t>
              </a:r>
              <a:r>
                <a:rPr lang="ko-KR" altLang="en-US" sz="15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맛집을 </a:t>
              </a:r>
              <a:r>
                <a:rPr lang="ko-KR" altLang="en-US" sz="1500" b="1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개인화하여</a:t>
              </a:r>
              <a:r>
                <a:rPr lang="ko-KR" altLang="en-US" sz="15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관리하기 위함</a:t>
              </a:r>
              <a:r>
                <a:rPr lang="en-US" altLang="ko-KR" sz="15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endParaRPr lang="ko-KR" altLang="en-US" sz="1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9" name="양쪽 대괄호 28">
              <a:extLst>
                <a:ext uri="{FF2B5EF4-FFF2-40B4-BE49-F238E27FC236}">
                  <a16:creationId xmlns:a16="http://schemas.microsoft.com/office/drawing/2014/main" id="{ACC0AEC0-C850-010C-7B50-C9CD911F7C5D}"/>
                </a:ext>
              </a:extLst>
            </p:cNvPr>
            <p:cNvSpPr/>
            <p:nvPr/>
          </p:nvSpPr>
          <p:spPr>
            <a:xfrm>
              <a:off x="1163052" y="2308302"/>
              <a:ext cx="9881937" cy="2899318"/>
            </a:xfrm>
            <a:prstGeom prst="bracketPair">
              <a:avLst>
                <a:gd name="adj" fmla="val 1256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10" name="직각 삼각형 9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각 삼각형 2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891909" y="3501787"/>
            <a:ext cx="2408179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개발환경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72108" y="4154688"/>
            <a:ext cx="2769704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Visual studio, </a:t>
            </a:r>
            <a:r>
              <a:rPr lang="en-US" altLang="ko-KR" sz="2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mssql</a:t>
            </a:r>
            <a:endParaRPr lang="ko-KR" altLang="en-US" sz="2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46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" b="-7922"/>
          <a:stretch/>
        </p:blipFill>
        <p:spPr>
          <a:xfrm>
            <a:off x="5956300" y="448413"/>
            <a:ext cx="5999022" cy="62063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450" y="3406141"/>
            <a:ext cx="6413500" cy="45719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CCFF"/>
              </a:solidFill>
            </a:endParaRPr>
          </a:p>
        </p:txBody>
      </p:sp>
      <p:sp>
        <p:nvSpPr>
          <p:cNvPr id="25" name="Text 2"/>
          <p:cNvSpPr/>
          <p:nvPr/>
        </p:nvSpPr>
        <p:spPr>
          <a:xfrm>
            <a:off x="704120" y="2660968"/>
            <a:ext cx="5094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ko-KR" altLang="en-US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 소개</a:t>
            </a:r>
            <a:endParaRPr lang="en-US" sz="5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950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157447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 소개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717550" y="2316549"/>
            <a:ext cx="10756900" cy="2224902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＇</a:t>
            </a:r>
            <a:r>
              <a:rPr lang="ko-KR" altLang="en-US" sz="2000" dirty="0" err="1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앉아써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＇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코딩을 공부하고자 모인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인이 만든 팀으로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</a:t>
            </a:r>
            <a:r>
              <a:rPr lang="ko-KR" altLang="en-US" sz="2000" dirty="0" err="1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팀명은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＇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코딩을 하려면 앉아서 써야 한다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＇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라는 직관적인 아이디어에서 비롯되었습니다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저희 팀은 코드 작성을 통해 프로젝트를 진행하고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 결과물을 통해 지식과 기술을 공유하며 성장하는 목표를 가지고 있습니다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16098" y="1929910"/>
            <a:ext cx="7359805" cy="81378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3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앉 아 써 </a:t>
            </a:r>
            <a:r>
              <a:rPr lang="en-US" altLang="ko-KR" sz="3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endParaRPr lang="ko-KR" altLang="en-US" sz="30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7785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" b="-7922"/>
          <a:stretch/>
        </p:blipFill>
        <p:spPr>
          <a:xfrm>
            <a:off x="5956300" y="448413"/>
            <a:ext cx="5999022" cy="62063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450" y="3406141"/>
            <a:ext cx="6413500" cy="45719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CCFF"/>
              </a:solidFill>
            </a:endParaRPr>
          </a:p>
        </p:txBody>
      </p:sp>
      <p:sp>
        <p:nvSpPr>
          <p:cNvPr id="25" name="Text 2"/>
          <p:cNvSpPr/>
          <p:nvPr/>
        </p:nvSpPr>
        <p:spPr>
          <a:xfrm>
            <a:off x="704120" y="2660968"/>
            <a:ext cx="5094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5468"/>
              </a:lnSpc>
            </a:pPr>
            <a:r>
              <a:rPr lang="ko-KR" altLang="en-US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구성원 소개</a:t>
            </a:r>
            <a:endParaRPr lang="en-US" sz="5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2918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241765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구성원 소개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690674" y="1964196"/>
            <a:ext cx="8810652" cy="2929608"/>
            <a:chOff x="1690674" y="2127838"/>
            <a:chExt cx="8810652" cy="2929608"/>
          </a:xfrm>
        </p:grpSpPr>
        <p:grpSp>
          <p:nvGrpSpPr>
            <p:cNvPr id="8" name="그룹 7"/>
            <p:cNvGrpSpPr/>
            <p:nvPr/>
          </p:nvGrpSpPr>
          <p:grpSpPr>
            <a:xfrm>
              <a:off x="1690674" y="2258335"/>
              <a:ext cx="8810652" cy="2341330"/>
              <a:chOff x="1690674" y="2258335"/>
              <a:chExt cx="8810652" cy="2341330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1690674" y="2258335"/>
                <a:ext cx="2060670" cy="2341330"/>
                <a:chOff x="1808115" y="2258335"/>
                <a:chExt cx="2060670" cy="2341330"/>
              </a:xfrm>
            </p:grpSpPr>
            <p:sp>
              <p:nvSpPr>
                <p:cNvPr id="71" name="직사각형 70"/>
                <p:cNvSpPr/>
                <p:nvPr/>
              </p:nvSpPr>
              <p:spPr>
                <a:xfrm>
                  <a:off x="1808115" y="2258335"/>
                  <a:ext cx="2060670" cy="234133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>
                  <a:off x="1808115" y="4185916"/>
                  <a:ext cx="2060670" cy="41374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 err="1">
                      <a:solidFill>
                        <a:schemeClr val="tx1"/>
                      </a:solidFill>
                      <a:latin typeface="나눔고딕OTF" panose="020D0604000000000000" pitchFamily="34" charset="-127"/>
                      <a:ea typeface="나눔고딕OTF" panose="020D0604000000000000" pitchFamily="34" charset="-127"/>
                    </a:rPr>
                    <a:t>이현오</a:t>
                  </a:r>
                  <a:endParaRPr lang="ko-KR" altLang="en-US" b="1" dirty="0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endParaRPr>
                </a:p>
              </p:txBody>
            </p:sp>
          </p:grpSp>
          <p:sp>
            <p:nvSpPr>
              <p:cNvPr id="29" name="직사각형 28"/>
              <p:cNvSpPr/>
              <p:nvPr/>
            </p:nvSpPr>
            <p:spPr>
              <a:xfrm>
                <a:off x="3940668" y="2258335"/>
                <a:ext cx="2060670" cy="234133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3940668" y="4185916"/>
                <a:ext cx="2060670" cy="41374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장광수</a:t>
                </a: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6190662" y="2258335"/>
                <a:ext cx="2060670" cy="234133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6190662" y="4185916"/>
                <a:ext cx="2060670" cy="41374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err="1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정인혁</a:t>
                </a:r>
                <a:endParaRPr lang="ko-KR" altLang="en-US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8440656" y="2258335"/>
                <a:ext cx="2060670" cy="234133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440656" y="4185916"/>
                <a:ext cx="2060670" cy="41374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err="1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최효정</a:t>
                </a:r>
                <a:endParaRPr lang="ko-KR" altLang="en-US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</p:grp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7424" y="2127838"/>
              <a:ext cx="2188576" cy="2188576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647" y="2364642"/>
              <a:ext cx="1714967" cy="171496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0111" y="2403795"/>
              <a:ext cx="1701760" cy="170176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455" y="2304702"/>
              <a:ext cx="1834846" cy="1834846"/>
            </a:xfrm>
            <a:prstGeom prst="rect">
              <a:avLst/>
            </a:prstGeom>
          </p:spPr>
        </p:pic>
        <p:sp>
          <p:nvSpPr>
            <p:cNvPr id="44" name="직사각형 43"/>
            <p:cNvSpPr/>
            <p:nvPr/>
          </p:nvSpPr>
          <p:spPr>
            <a:xfrm>
              <a:off x="1690674" y="4643698"/>
              <a:ext cx="8810652" cy="413748"/>
            </a:xfrm>
            <a:prstGeom prst="rect">
              <a:avLst/>
            </a:prstGeom>
            <a:solidFill>
              <a:srgbClr val="EBF1F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공동 설계 및 디버그 확인 작업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6466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" b="-7922"/>
          <a:stretch/>
        </p:blipFill>
        <p:spPr>
          <a:xfrm>
            <a:off x="5956300" y="448413"/>
            <a:ext cx="5999022" cy="62063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450" y="3406141"/>
            <a:ext cx="6413500" cy="45719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CCFF"/>
              </a:solidFill>
            </a:endParaRPr>
          </a:p>
        </p:txBody>
      </p:sp>
      <p:sp>
        <p:nvSpPr>
          <p:cNvPr id="25" name="Text 2"/>
          <p:cNvSpPr/>
          <p:nvPr/>
        </p:nvSpPr>
        <p:spPr>
          <a:xfrm>
            <a:off x="704120" y="2660968"/>
            <a:ext cx="5094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5468"/>
              </a:lnSpc>
            </a:pPr>
            <a:r>
              <a:rPr lang="ko-KR" altLang="en-US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5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수행절차</a:t>
            </a:r>
            <a:endParaRPr lang="en-US" sz="5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476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</TotalTime>
  <Words>629</Words>
  <Application>Microsoft Office PowerPoint</Application>
  <PresentationFormat>와이드스크린</PresentationFormat>
  <Paragraphs>138</Paragraphs>
  <Slides>33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Pretendard</vt:lpstr>
      <vt:lpstr>Pretendard Black</vt:lpstr>
      <vt:lpstr>나눔고딕</vt:lpstr>
      <vt:lpstr>나눔고딕 ExtraBold</vt:lpstr>
      <vt:lpstr>나눔고딕OTF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821099420295</cp:lastModifiedBy>
  <cp:revision>136</cp:revision>
  <dcterms:created xsi:type="dcterms:W3CDTF">2023-04-24T02:25:46Z</dcterms:created>
  <dcterms:modified xsi:type="dcterms:W3CDTF">2023-11-26T13:51:17Z</dcterms:modified>
  <cp:version>0906.0100.01</cp:version>
</cp:coreProperties>
</file>